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7" r:id="rId4"/>
    <p:sldId id="277" r:id="rId5"/>
    <p:sldId id="271" r:id="rId6"/>
    <p:sldId id="281" r:id="rId7"/>
    <p:sldId id="282" r:id="rId8"/>
    <p:sldId id="278" r:id="rId9"/>
    <p:sldId id="279" r:id="rId10"/>
    <p:sldId id="280" r:id="rId11"/>
    <p:sldId id="269" r:id="rId12"/>
    <p:sldId id="273" r:id="rId13"/>
    <p:sldId id="27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00"/>
    <a:srgbClr val="75FF75"/>
    <a:srgbClr val="00FFFF"/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56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27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95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5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457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17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778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62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79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45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8F69B7F-8C54-4DCF-8915-FE42D1D05EDB}" type="datetimeFigureOut">
              <a:rPr lang="nl-NL" smtClean="0"/>
              <a:t>20-1-2021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1753299"/>
            <a:ext cx="3254691" cy="4597167"/>
          </a:xfrm>
        </p:spPr>
        <p:txBody>
          <a:bodyPr anchor="ctr">
            <a:normAutofit/>
          </a:bodyPr>
          <a:lstStyle/>
          <a:p>
            <a:pPr algn="ctr"/>
            <a:r>
              <a:rPr lang="en-GB" sz="4400" dirty="0"/>
              <a:t>Final</a:t>
            </a:r>
            <a:br>
              <a:rPr lang="en-GB" sz="4400" dirty="0"/>
            </a:br>
            <a:r>
              <a:rPr lang="en-GB" sz="4400" dirty="0"/>
              <a:t>Presentation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FDB9E4-3649-4249-8513-A2B41AC1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1753299"/>
            <a:ext cx="6135097" cy="4597167"/>
          </a:xfrm>
        </p:spPr>
        <p:txBody>
          <a:bodyPr anchor="ctr">
            <a:normAutofit/>
          </a:bodyPr>
          <a:lstStyle/>
          <a:p>
            <a:r>
              <a:rPr lang="nl-NL" sz="1800" dirty="0"/>
              <a:t>Client: 		Mr. Eijlers</a:t>
            </a:r>
          </a:p>
          <a:p>
            <a:r>
              <a:rPr lang="nl-NL" sz="1800" dirty="0"/>
              <a:t>Tutor:		Mr. Haak</a:t>
            </a:r>
          </a:p>
          <a:p>
            <a:endParaRPr lang="nl-NL" sz="1800" dirty="0"/>
          </a:p>
          <a:p>
            <a:r>
              <a:rPr lang="nl-NL" sz="1800" dirty="0"/>
              <a:t>Group 1: </a:t>
            </a:r>
          </a:p>
          <a:p>
            <a:pPr lvl="1"/>
            <a:r>
              <a:rPr lang="nl-NL" sz="1600" dirty="0"/>
              <a:t>Fangzhou Chen</a:t>
            </a:r>
          </a:p>
          <a:p>
            <a:pPr lvl="1"/>
            <a:r>
              <a:rPr lang="nl-NL" sz="1600" dirty="0"/>
              <a:t>Jiacong</a:t>
            </a:r>
            <a:r>
              <a:rPr lang="nl-NL" dirty="0"/>
              <a:t> </a:t>
            </a:r>
            <a:r>
              <a:rPr lang="nl-NL" sz="1600" dirty="0"/>
              <a:t>Li</a:t>
            </a:r>
            <a:endParaRPr lang="nl-NL" dirty="0"/>
          </a:p>
          <a:p>
            <a:pPr lvl="1"/>
            <a:r>
              <a:rPr lang="nl-NL" sz="1600" dirty="0"/>
              <a:t>Marco Hoogesteger</a:t>
            </a:r>
          </a:p>
          <a:p>
            <a:pPr lvl="1"/>
            <a:r>
              <a:rPr lang="nl-NL" sz="1600" dirty="0"/>
              <a:t>Martijn Crombeen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2" y="470990"/>
            <a:ext cx="2313423" cy="592699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90A5218-53D5-4B11-9E02-06146F503991}"/>
              </a:ext>
            </a:extLst>
          </p:cNvPr>
          <p:cNvSpPr txBox="1">
            <a:spLocks/>
          </p:cNvSpPr>
          <p:nvPr/>
        </p:nvSpPr>
        <p:spPr>
          <a:xfrm>
            <a:off x="2044268" y="4639112"/>
            <a:ext cx="1096213" cy="171135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/>
              <a:t>Group 1</a:t>
            </a:r>
          </a:p>
          <a:p>
            <a:pPr algn="ctr"/>
            <a:endParaRPr lang="nl-NL" sz="1800" dirty="0"/>
          </a:p>
          <a:p>
            <a:pPr algn="ctr"/>
            <a:r>
              <a:rPr lang="nl-NL" sz="1800" dirty="0"/>
              <a:t>21-1-2021</a:t>
            </a:r>
          </a:p>
          <a:p>
            <a:pPr algn="ctr"/>
            <a:endParaRPr lang="nl-NL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AF44BA-8F72-4AAC-BF78-E5AB6319E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89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AA8D837-14BC-49A3-BCDB-538487289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"/>
          <a:stretch/>
        </p:blipFill>
        <p:spPr>
          <a:xfrm>
            <a:off x="4682926" y="1899687"/>
            <a:ext cx="3591640" cy="42582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4661"/>
            <a:ext cx="10058400" cy="59269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Confirm</a:t>
            </a:r>
            <a:r>
              <a:rPr lang="nl-NL" altLang="zh-CN" sz="4400" dirty="0"/>
              <a:t> </a:t>
            </a:r>
            <a:r>
              <a:rPr lang="nl-NL" altLang="zh-CN" sz="4400" dirty="0" err="1"/>
              <a:t>propellor</a:t>
            </a:r>
            <a:r>
              <a:rPr lang="nl-NL" altLang="zh-CN" sz="4400" dirty="0"/>
              <a:t> component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AE27EA4-476B-43D7-A182-235029B4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Measured 48 cm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4 blades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Same as MAROF sheet, ENG calculations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6" name="Afbeelding 5" descr="Afbeelding met binnen, metaal, pan&#10;&#10;Automatisch gegenereerde beschrijving">
            <a:extLst>
              <a:ext uri="{FF2B5EF4-FFF2-40B4-BE49-F238E27FC236}">
                <a16:creationId xmlns:a16="http://schemas.microsoft.com/office/drawing/2014/main" id="{77AA57C6-9789-4C5D-824E-0B5FF065CF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9611"/>
          <a:stretch/>
        </p:blipFill>
        <p:spPr>
          <a:xfrm>
            <a:off x="8437293" y="1899687"/>
            <a:ext cx="3075992" cy="42582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CBDE58-35AE-4222-8186-EF50C908B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9F7D435-069C-442F-B23A-8ADD1417BB0E}"/>
              </a:ext>
            </a:extLst>
          </p:cNvPr>
          <p:cNvSpPr/>
          <p:nvPr/>
        </p:nvSpPr>
        <p:spPr>
          <a:xfrm>
            <a:off x="7299960" y="1822841"/>
            <a:ext cx="441960" cy="592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computer, computer, tafel, binnen&#10;&#10;Automatisch gegenereerde beschrijving">
            <a:extLst>
              <a:ext uri="{FF2B5EF4-FFF2-40B4-BE49-F238E27FC236}">
                <a16:creationId xmlns:a16="http://schemas.microsoft.com/office/drawing/2014/main" id="{0D26E73E-E9C3-4444-A956-CFBD656D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48" y="1880307"/>
            <a:ext cx="4361930" cy="2408544"/>
          </a:xfrm>
          <a:prstGeom prst="rect">
            <a:avLst/>
          </a:prstGeom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659D6BC3-6AC4-419F-8698-0B16FDF28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099" y="3887512"/>
            <a:ext cx="4253801" cy="23488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8055"/>
            <a:ext cx="12192000" cy="5927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Initial</a:t>
            </a:r>
            <a:r>
              <a:rPr lang="nl-NL" altLang="zh-CN" sz="4400" dirty="0"/>
              <a:t> test setup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7" name="Afbeelding 6" descr="Afbeelding met bed, tafel&#10;&#10;Automatisch gegenereerde beschrijving">
            <a:extLst>
              <a:ext uri="{FF2B5EF4-FFF2-40B4-BE49-F238E27FC236}">
                <a16:creationId xmlns:a16="http://schemas.microsoft.com/office/drawing/2014/main" id="{BA2F2C16-3B1B-4DE8-93C3-DF24E71BA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1" y="1880307"/>
            <a:ext cx="4361930" cy="240854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F3098A2-DB1D-4970-83BE-D54485868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377CEC1-9B58-4F5A-AC76-9823914EBC5B}"/>
              </a:ext>
            </a:extLst>
          </p:cNvPr>
          <p:cNvSpPr txBox="1"/>
          <p:nvPr/>
        </p:nvSpPr>
        <p:spPr>
          <a:xfrm>
            <a:off x="995645" y="1940013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Thrust test setup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FD0857D1-9517-4F3A-A0BE-169A57B97831}"/>
              </a:ext>
            </a:extLst>
          </p:cNvPr>
          <p:cNvSpPr txBox="1"/>
          <p:nvPr/>
        </p:nvSpPr>
        <p:spPr>
          <a:xfrm>
            <a:off x="7096880" y="1940013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Velocity test setup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0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Empirical data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MAROF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Engineering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E9E470-337F-4101-8914-9F9E880D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61" y="2074139"/>
            <a:ext cx="8043072" cy="27097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BC2E7D-836E-4DE9-8446-7606DA25E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3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meubels, gordijn&#10;&#10;Automatisch gegenereerde beschrijving">
            <a:extLst>
              <a:ext uri="{FF2B5EF4-FFF2-40B4-BE49-F238E27FC236}">
                <a16:creationId xmlns:a16="http://schemas.microsoft.com/office/drawing/2014/main" id="{C48DAE56-C37C-4BF3-886A-85AC7F267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1618" l="800" r="99800">
                        <a14:foregroundMark x1="26300" y1="17446" x2="21400" y2="38986"/>
                        <a14:foregroundMark x1="21400" y1="38986" x2="18500" y2="44834"/>
                        <a14:foregroundMark x1="18500" y1="44834" x2="14900" y2="47466"/>
                        <a14:foregroundMark x1="14900" y1="47466" x2="12400" y2="52632"/>
                        <a14:foregroundMark x1="12400" y1="52632" x2="12200" y2="54483"/>
                        <a14:foregroundMark x1="12400" y1="57895" x2="17700" y2="71248"/>
                        <a14:foregroundMark x1="17700" y1="71248" x2="18700" y2="78265"/>
                        <a14:foregroundMark x1="18700" y1="78265" x2="18600" y2="85867"/>
                        <a14:foregroundMark x1="18600" y1="85867" x2="14900" y2="88791"/>
                        <a14:foregroundMark x1="14900" y1="88791" x2="5600" y2="88012"/>
                        <a14:foregroundMark x1="5600" y1="88012" x2="2700" y2="71637"/>
                        <a14:foregroundMark x1="2700" y1="71637" x2="4200" y2="30214"/>
                        <a14:foregroundMark x1="11200" y1="59064" x2="9800" y2="67641"/>
                        <a14:foregroundMark x1="9800" y1="67641" x2="11200" y2="87232"/>
                        <a14:foregroundMark x1="19400" y1="85185" x2="19300" y2="91618"/>
                        <a14:foregroundMark x1="19300" y1="91618" x2="5800" y2="91423"/>
                        <a14:foregroundMark x1="5800" y1="91423" x2="2500" y2="88012"/>
                        <a14:foregroundMark x1="2500" y1="88012" x2="1300" y2="78752"/>
                        <a14:foregroundMark x1="1300" y1="78752" x2="9700" y2="8285"/>
                        <a14:foregroundMark x1="9700" y1="8285" x2="13200" y2="4386"/>
                        <a14:foregroundMark x1="13200" y1="4386" x2="27800" y2="1365"/>
                        <a14:foregroundMark x1="27800" y1="1365" x2="29000" y2="1365"/>
                        <a14:foregroundMark x1="29100" y1="5848" x2="19000" y2="34503"/>
                        <a14:foregroundMark x1="19000" y1="34503" x2="18000" y2="36550"/>
                        <a14:foregroundMark x1="22000" y1="6725" x2="13300" y2="40741"/>
                        <a14:foregroundMark x1="13300" y1="40741" x2="30800" y2="4678"/>
                        <a14:foregroundMark x1="30800" y1="4678" x2="12000" y2="21150"/>
                        <a14:foregroundMark x1="12000" y1="21150" x2="17900" y2="11306"/>
                        <a14:foregroundMark x1="17900" y1="11306" x2="20800" y2="2827"/>
                        <a14:foregroundMark x1="20800" y1="2827" x2="4300" y2="487"/>
                        <a14:foregroundMark x1="4300" y1="487" x2="500" y2="2047"/>
                        <a14:foregroundMark x1="500" y1="2047" x2="1400" y2="30019"/>
                        <a14:foregroundMark x1="1400" y1="30019" x2="200" y2="46686"/>
                        <a14:foregroundMark x1="200" y1="46686" x2="1300" y2="53119"/>
                        <a14:foregroundMark x1="1300" y1="53119" x2="5500" y2="53801"/>
                        <a14:foregroundMark x1="5500" y1="53801" x2="9600" y2="53314"/>
                        <a14:foregroundMark x1="9600" y1="53314" x2="13900" y2="49610"/>
                        <a14:foregroundMark x1="13900" y1="49610" x2="18600" y2="35673"/>
                        <a14:foregroundMark x1="18600" y1="35673" x2="19700" y2="26511"/>
                        <a14:foregroundMark x1="88600" y1="3606" x2="87700" y2="52242"/>
                        <a14:foregroundMark x1="86891" y1="56453" x2="80494" y2="89762"/>
                        <a14:foregroundMark x1="87700" y1="52242" x2="87102" y2="55358"/>
                        <a14:foregroundMark x1="81729" y1="91972" x2="99100" y2="93665"/>
                        <a14:foregroundMark x1="99100" y1="93665" x2="99300" y2="52632"/>
                        <a14:foregroundMark x1="99300" y1="52632" x2="98600" y2="15107"/>
                        <a14:foregroundMark x1="98600" y1="15107" x2="99500" y2="8090"/>
                        <a14:foregroundMark x1="99500" y1="8090" x2="96100" y2="2924"/>
                        <a14:foregroundMark x1="96100" y1="2924" x2="92100" y2="97"/>
                        <a14:foregroundMark x1="92100" y1="97" x2="97900" y2="3509"/>
                        <a14:foregroundMark x1="97900" y1="3509" x2="99100" y2="10136"/>
                        <a14:foregroundMark x1="99100" y1="10136" x2="99800" y2="11793"/>
                        <a14:foregroundMark x1="19600" y1="91033" x2="800" y2="91618"/>
                        <a14:backgroundMark x1="35500" y1="33236" x2="35500" y2="33236"/>
                        <a14:backgroundMark x1="35800" y1="34308" x2="26900" y2="69786"/>
                        <a14:backgroundMark x1="26900" y1="69786" x2="65700" y2="53704"/>
                        <a14:backgroundMark x1="78600" y1="91326" x2="80100" y2="91131"/>
                        <a14:backgroundMark x1="79800" y1="90643" x2="80700" y2="96394"/>
                        <a14:backgroundMark x1="86000" y1="57310" x2="86900" y2="5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9" t="713" r="455" b="160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A0E1F82-5A77-48EA-ABB6-5C48E15D3CC7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12192000" cy="59270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altLang="zh-CN" sz="4400" dirty="0" err="1"/>
              <a:t>Demonstration</a:t>
            </a:r>
            <a:endParaRPr lang="nl-NL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06511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653" y="2733545"/>
            <a:ext cx="3254691" cy="1106516"/>
          </a:xfrm>
        </p:spPr>
        <p:txBody>
          <a:bodyPr anchor="ctr">
            <a:normAutofit/>
          </a:bodyPr>
          <a:lstStyle/>
          <a:p>
            <a:pPr algn="ctr"/>
            <a:r>
              <a:rPr lang="nl-NL" sz="4400" dirty="0" err="1"/>
              <a:t>Questions</a:t>
            </a:r>
            <a:r>
              <a:rPr lang="nl-NL" sz="4400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FDB9E4-3649-4249-8513-A2B41AC1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262" y="3670443"/>
            <a:ext cx="2631472" cy="759906"/>
          </a:xfrm>
        </p:spPr>
        <p:txBody>
          <a:bodyPr anchor="ctr">
            <a:normAutofit/>
          </a:bodyPr>
          <a:lstStyle/>
          <a:p>
            <a:pPr algn="ctr"/>
            <a:r>
              <a:rPr lang="nl-NL" sz="1800" dirty="0" err="1"/>
              <a:t>Thank</a:t>
            </a:r>
            <a:r>
              <a:rPr lang="nl-NL" sz="1800" dirty="0"/>
              <a:t>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your</a:t>
            </a:r>
            <a:r>
              <a:rPr lang="nl-NL" sz="1800" dirty="0"/>
              <a:t> attention!</a:t>
            </a:r>
          </a:p>
          <a:p>
            <a:endParaRPr lang="nl-NL" sz="1800" dirty="0"/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25" y="202167"/>
            <a:ext cx="5722150" cy="14660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CBF5F7-057B-45C3-A453-0094C66F8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4348774" y="4448298"/>
            <a:ext cx="3494448" cy="163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3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42" y="3297251"/>
            <a:ext cx="4113687" cy="1526797"/>
          </a:xfrm>
        </p:spPr>
        <p:txBody>
          <a:bodyPr anchor="ctr">
            <a:normAutofit/>
          </a:bodyPr>
          <a:lstStyle/>
          <a:p>
            <a:r>
              <a:rPr lang="nl-NL" sz="4400" dirty="0"/>
              <a:t>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FDB9E4-3649-4249-8513-A2B41AC1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007" y="1728511"/>
            <a:ext cx="2602362" cy="466427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V-model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Build</a:t>
            </a:r>
            <a:r>
              <a:rPr lang="nl-NL" altLang="zh-CN" dirty="0"/>
              <a:t>-up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Simulating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Confirm</a:t>
            </a:r>
            <a:r>
              <a:rPr lang="nl-NL" altLang="zh-CN" dirty="0"/>
              <a:t> </a:t>
            </a:r>
            <a:r>
              <a:rPr lang="nl-NL" altLang="zh-CN" dirty="0" err="1"/>
              <a:t>components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Initial</a:t>
            </a:r>
            <a:r>
              <a:rPr lang="nl-NL" altLang="zh-CN" dirty="0"/>
              <a:t> test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Empirical</a:t>
            </a:r>
            <a:r>
              <a:rPr lang="nl-NL" altLang="zh-CN" dirty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Demonstration</a:t>
            </a:r>
            <a:endParaRPr lang="nl-NL" altLang="zh-CN" dirty="0"/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2" y="470990"/>
            <a:ext cx="2313423" cy="59269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7B94425-29ED-44C0-9056-6AF6929F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0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 err="1">
                <a:solidFill>
                  <a:srgbClr val="FFFFFF"/>
                </a:solidFill>
              </a:rPr>
              <a:t>Solarboat</a:t>
            </a:r>
            <a:endParaRPr lang="en-US" altLang="zh-CN" sz="15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AC353E9-BF23-48AD-B1E0-4DA8057C7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387" y="1349309"/>
            <a:ext cx="3986545" cy="466427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Digital </a:t>
            </a:r>
            <a:r>
              <a:rPr lang="nl-NL" altLang="zh-CN" dirty="0" err="1"/>
              <a:t>twin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Original </a:t>
            </a:r>
            <a:r>
              <a:rPr lang="nl-NL" altLang="zh-CN" dirty="0" err="1"/>
              <a:t>calculation</a:t>
            </a:r>
            <a:r>
              <a:rPr lang="nl-NL" altLang="zh-CN" dirty="0"/>
              <a:t> chain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zh-CN" dirty="0"/>
              <a:t>Starts at </a:t>
            </a:r>
            <a:r>
              <a:rPr lang="nl-NL" altLang="zh-CN" dirty="0" err="1"/>
              <a:t>throttle</a:t>
            </a:r>
            <a:r>
              <a:rPr lang="nl-NL" altLang="zh-CN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Revised</a:t>
            </a:r>
            <a:r>
              <a:rPr lang="nl-NL" altLang="zh-CN" dirty="0"/>
              <a:t> </a:t>
            </a:r>
            <a:r>
              <a:rPr lang="nl-NL" altLang="zh-CN" dirty="0" err="1"/>
              <a:t>calculation</a:t>
            </a:r>
            <a:r>
              <a:rPr lang="nl-NL" altLang="zh-CN" dirty="0"/>
              <a:t> chain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zh-CN" dirty="0"/>
              <a:t>Starts at </a:t>
            </a:r>
            <a:r>
              <a:rPr lang="nl-NL" altLang="zh-CN" dirty="0" err="1"/>
              <a:t>boat</a:t>
            </a:r>
            <a:r>
              <a:rPr lang="nl-NL" altLang="zh-CN" dirty="0"/>
              <a:t> </a:t>
            </a:r>
            <a:r>
              <a:rPr lang="nl-NL" altLang="zh-CN" dirty="0" err="1"/>
              <a:t>velocity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Datasheets BOX/SLACK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zh-CN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CE6DC3-8D62-4334-B6FE-E1CA907C9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78B8758-7A21-4C26-AFFD-A6EC2BBB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932" y="2157924"/>
            <a:ext cx="1755256" cy="23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1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V-model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System design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Subsystem design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Component design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Component integration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Subsystem integration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System integration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ECC54F-18C9-437A-88D8-48C9FA23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36" y="0"/>
            <a:ext cx="7540993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738851A-DBD8-4524-8CFC-2CC94492A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50EDA684-A659-40DB-BBAA-47B7DC86D786}"/>
              </a:ext>
            </a:extLst>
          </p:cNvPr>
          <p:cNvSpPr/>
          <p:nvPr/>
        </p:nvSpPr>
        <p:spPr>
          <a:xfrm>
            <a:off x="4419600" y="2520884"/>
            <a:ext cx="5657851" cy="17502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CB63A11-2269-4306-ABE0-9D28AFC66AB1}"/>
              </a:ext>
            </a:extLst>
          </p:cNvPr>
          <p:cNvSpPr txBox="1"/>
          <p:nvPr/>
        </p:nvSpPr>
        <p:spPr>
          <a:xfrm>
            <a:off x="4352924" y="2216020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Sub-system</a:t>
            </a:r>
            <a:r>
              <a:rPr lang="en-GB" sz="1400" dirty="0">
                <a:solidFill>
                  <a:srgbClr val="00B0F0"/>
                </a:solidFill>
              </a:rPr>
              <a:t> </a:t>
            </a:r>
            <a:r>
              <a:rPr lang="en-GB" dirty="0">
                <a:solidFill>
                  <a:srgbClr val="00B0F0"/>
                </a:solidFill>
              </a:rPr>
              <a:t>calculations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02A4039-8027-4DE1-8A39-E00C9C083869}"/>
              </a:ext>
            </a:extLst>
          </p:cNvPr>
          <p:cNvSpPr/>
          <p:nvPr/>
        </p:nvSpPr>
        <p:spPr>
          <a:xfrm>
            <a:off x="5524500" y="2762250"/>
            <a:ext cx="1543051" cy="126682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062FDCA-538C-494D-BA07-D71699642D8D}"/>
              </a:ext>
            </a:extLst>
          </p:cNvPr>
          <p:cNvSpPr txBox="1"/>
          <p:nvPr/>
        </p:nvSpPr>
        <p:spPr>
          <a:xfrm>
            <a:off x="5457826" y="2743200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Component</a:t>
            </a:r>
            <a:endParaRPr lang="en-GB" sz="1100" dirty="0">
              <a:solidFill>
                <a:srgbClr val="00B0F0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A9F41B5-7828-41AD-9256-14173F8CE2F1}"/>
              </a:ext>
            </a:extLst>
          </p:cNvPr>
          <p:cNvSpPr/>
          <p:nvPr/>
        </p:nvSpPr>
        <p:spPr>
          <a:xfrm>
            <a:off x="4273064" y="128236"/>
            <a:ext cx="7776061" cy="6615463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C1EB6F1-BC13-41AB-9717-785A803F56CD}"/>
              </a:ext>
            </a:extLst>
          </p:cNvPr>
          <p:cNvSpPr txBox="1"/>
          <p:nvPr/>
        </p:nvSpPr>
        <p:spPr>
          <a:xfrm>
            <a:off x="4273064" y="92010"/>
            <a:ext cx="237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System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4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Buildup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Bearing calculation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9E8408-40AB-4BEE-94B7-30A0D873E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FC5C77D-BF84-464F-977C-60451A63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187" y="5330239"/>
            <a:ext cx="3135925" cy="433173"/>
          </a:xfrm>
          <a:prstGeom prst="rect">
            <a:avLst/>
          </a:prstGeom>
        </p:spPr>
      </p:pic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EF5E6907-F6FA-4509-ACAE-50DB8C1EA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37292"/>
              </p:ext>
            </p:extLst>
          </p:nvPr>
        </p:nvGraphicFramePr>
        <p:xfrm>
          <a:off x="8557504" y="3745859"/>
          <a:ext cx="3111500" cy="2476500"/>
        </p:xfrm>
        <a:graphic>
          <a:graphicData uri="http://schemas.openxmlformats.org/drawingml/2006/table">
            <a:tbl>
              <a:tblPr/>
              <a:tblGrid>
                <a:gridCol w="2502521">
                  <a:extLst>
                    <a:ext uri="{9D8B030D-6E8A-4147-A177-3AD203B41FA5}">
                      <a16:colId xmlns:a16="http://schemas.microsoft.com/office/drawing/2014/main" val="435421555"/>
                    </a:ext>
                  </a:extLst>
                </a:gridCol>
                <a:gridCol w="608979">
                  <a:extLst>
                    <a:ext uri="{9D8B030D-6E8A-4147-A177-3AD203B41FA5}">
                      <a16:colId xmlns:a16="http://schemas.microsoft.com/office/drawing/2014/main" val="1554926936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Values from propellor system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7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Rotation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speed [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rpm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148,6366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292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Torque  [Nm]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4,068674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496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7253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Intermediate variables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053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Bearing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output power [W]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63,32969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452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P_loss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[W]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0,070043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322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Bearing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input power [W]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63,39973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625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P_loss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[%]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0,000954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900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86690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 values to gearing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3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rotation speed to gearing [rpm]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148,6366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983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torque to gearing [Nm]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4,073174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7699"/>
                  </a:ext>
                </a:extLst>
              </a:tr>
            </a:tbl>
          </a:graphicData>
        </a:graphic>
      </p:graphicFrame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AD490A2F-4B87-4AF9-BFE0-A99608436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01904"/>
              </p:ext>
            </p:extLst>
          </p:nvPr>
        </p:nvGraphicFramePr>
        <p:xfrm>
          <a:off x="4554611" y="3769945"/>
          <a:ext cx="3111500" cy="952500"/>
        </p:xfrm>
        <a:graphic>
          <a:graphicData uri="http://schemas.openxmlformats.org/drawingml/2006/table">
            <a:tbl>
              <a:tblPr/>
              <a:tblGrid>
                <a:gridCol w="2100658">
                  <a:extLst>
                    <a:ext uri="{9D8B030D-6E8A-4147-A177-3AD203B41FA5}">
                      <a16:colId xmlns:a16="http://schemas.microsoft.com/office/drawing/2014/main" val="3065316470"/>
                    </a:ext>
                  </a:extLst>
                </a:gridCol>
                <a:gridCol w="1010842">
                  <a:extLst>
                    <a:ext uri="{9D8B030D-6E8A-4147-A177-3AD203B41FA5}">
                      <a16:colId xmlns:a16="http://schemas.microsoft.com/office/drawing/2014/main" val="88406866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Bearing</a:t>
                      </a:r>
                      <a:endParaRPr lang="nl-NL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19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Friction coefficient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75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Seal coefficient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4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Load [N]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97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r_shaft</a:t>
                      </a:r>
                      <a:r>
                        <a:rPr lang="nl-NL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[m]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41710"/>
                  </a:ext>
                </a:extLst>
              </a:tr>
            </a:tbl>
          </a:graphicData>
        </a:graphic>
      </p:graphicFrame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D8EABF0-B17C-472E-AC85-C6D6DA6CC47F}"/>
              </a:ext>
            </a:extLst>
          </p:cNvPr>
          <p:cNvCxnSpPr>
            <a:cxnSpLocks/>
          </p:cNvCxnSpPr>
          <p:nvPr/>
        </p:nvCxnSpPr>
        <p:spPr>
          <a:xfrm>
            <a:off x="4359679" y="2959217"/>
            <a:ext cx="75042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A3186724-1C0B-4207-93DB-9E16EC402D32}"/>
              </a:ext>
            </a:extLst>
          </p:cNvPr>
          <p:cNvCxnSpPr>
            <a:cxnSpLocks/>
          </p:cNvCxnSpPr>
          <p:nvPr/>
        </p:nvCxnSpPr>
        <p:spPr>
          <a:xfrm>
            <a:off x="8111807" y="2959217"/>
            <a:ext cx="0" cy="38987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9FCF7DC-5F35-4678-AEAC-B318E4707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61" y="1497775"/>
            <a:ext cx="4105275" cy="1276350"/>
          </a:xfrm>
          <a:prstGeom prst="rect">
            <a:avLst/>
          </a:prstGeom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EC12AEC5-A63B-4117-90DF-8A6C9FBFA840}"/>
              </a:ext>
            </a:extLst>
          </p:cNvPr>
          <p:cNvSpPr txBox="1"/>
          <p:nvPr/>
        </p:nvSpPr>
        <p:spPr>
          <a:xfrm>
            <a:off x="4533489" y="3417818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Properties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id="{1B7AEFB3-7F74-4686-BAE6-3720C0154E32}"/>
              </a:ext>
            </a:extLst>
          </p:cNvPr>
          <p:cNvSpPr txBox="1"/>
          <p:nvPr/>
        </p:nvSpPr>
        <p:spPr>
          <a:xfrm>
            <a:off x="8557503" y="3417818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Variables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1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4661"/>
            <a:ext cx="10058400" cy="59269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Buildup</a:t>
            </a:r>
            <a:r>
              <a:rPr lang="nl-NL" altLang="zh-CN" sz="4400" dirty="0"/>
              <a:t> user interface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B2ED1DB-1369-41BE-B077-102139C8E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0B2644-7A93-4416-A881-FC8831401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" t="2248" r="703" b="987"/>
          <a:stretch/>
        </p:blipFill>
        <p:spPr>
          <a:xfrm>
            <a:off x="1207125" y="1872449"/>
            <a:ext cx="9777749" cy="44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Simulating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9E8408-40AB-4BEE-94B7-30A0D873E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0DC66833-C4D8-4974-AAED-D94C80CF5BE1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Current </a:t>
            </a:r>
            <a:r>
              <a:rPr lang="en-US" altLang="zh-CN" sz="1500" dirty="0" err="1">
                <a:solidFill>
                  <a:srgbClr val="FFFFFF"/>
                </a:solidFill>
              </a:rPr>
              <a:t>solarboat</a:t>
            </a:r>
            <a:r>
              <a:rPr lang="en-US" altLang="zh-CN" sz="1500" dirty="0">
                <a:solidFill>
                  <a:srgbClr val="FFFFFF"/>
                </a:solidFill>
              </a:rPr>
              <a:t> situation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</p:txBody>
      </p:sp>
      <p:pic>
        <p:nvPicPr>
          <p:cNvPr id="13314" name="Picture 2" descr="HZ Solarboat | LinkedIn">
            <a:extLst>
              <a:ext uri="{FF2B5EF4-FFF2-40B4-BE49-F238E27FC236}">
                <a16:creationId xmlns:a16="http://schemas.microsoft.com/office/drawing/2014/main" id="{CA8EFAA5-91F3-40DC-8845-B5E0FF4A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53" y="1476374"/>
            <a:ext cx="6288087" cy="4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1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8055"/>
            <a:ext cx="12192000" cy="5927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Confirm</a:t>
            </a:r>
            <a:r>
              <a:rPr lang="nl-NL" altLang="zh-CN" sz="4400" dirty="0"/>
              <a:t> motor component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006D38-2558-42ED-B082-CA33DDC2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2" y="2157239"/>
            <a:ext cx="5100576" cy="3551784"/>
          </a:xfrm>
          <a:prstGeom prst="rect">
            <a:avLst/>
          </a:prstGeom>
        </p:spPr>
      </p:pic>
      <p:pic>
        <p:nvPicPr>
          <p:cNvPr id="11" name="Afbeelding 10" descr="Afbeelding met tekst, binnen, blauw&#10;&#10;Automatisch gegenereerde beschrijving">
            <a:extLst>
              <a:ext uri="{FF2B5EF4-FFF2-40B4-BE49-F238E27FC236}">
                <a16:creationId xmlns:a16="http://schemas.microsoft.com/office/drawing/2014/main" id="{F4758FD6-F884-41F7-AAF2-3544DC7A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13" y="2146319"/>
            <a:ext cx="4764833" cy="357362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F18BF09-3DEF-4979-A154-C5A415C29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7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8055"/>
            <a:ext cx="12192000" cy="5927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Confirm</a:t>
            </a:r>
            <a:r>
              <a:rPr lang="nl-NL" altLang="zh-CN" sz="4400" dirty="0"/>
              <a:t> gearing component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3ED113E-0481-4C8E-BC26-91E75502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5"/>
          <a:stretch/>
        </p:blipFill>
        <p:spPr>
          <a:xfrm>
            <a:off x="8027482" y="2143936"/>
            <a:ext cx="3636408" cy="3753498"/>
          </a:xfrm>
          <a:prstGeom prst="rect">
            <a:avLst/>
          </a:prstGeom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772DDBC6-3271-4739-8E62-764D64C0E3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0840" y="3169450"/>
            <a:ext cx="5725160" cy="2024380"/>
          </a:xfrm>
          <a:prstGeom prst="rect">
            <a:avLst/>
          </a:prstGeom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0CBBA061-124A-4D58-B224-4A415C1C45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9974" y="2321425"/>
            <a:ext cx="2301240" cy="33985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0AA714B-C6CC-46B1-B78C-8BC483DCE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23379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220</Words>
  <Application>Microsoft Office PowerPoint</Application>
  <PresentationFormat>Breedbeeld</PresentationFormat>
  <Paragraphs>94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Terugblik</vt:lpstr>
      <vt:lpstr>Final Presentation</vt:lpstr>
      <vt:lpstr>Contents</vt:lpstr>
      <vt:lpstr>Research</vt:lpstr>
      <vt:lpstr>V-model</vt:lpstr>
      <vt:lpstr>Buildup</vt:lpstr>
      <vt:lpstr>Buildup user interface</vt:lpstr>
      <vt:lpstr>Simulating</vt:lpstr>
      <vt:lpstr>Confirm motor component</vt:lpstr>
      <vt:lpstr>Confirm gearing component</vt:lpstr>
      <vt:lpstr>Confirm propellor component</vt:lpstr>
      <vt:lpstr>Initial test setup</vt:lpstr>
      <vt:lpstr>Empirical data</vt:lpstr>
      <vt:lpstr>PowerPoint-presentatie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Assignment</dc:title>
  <dc:creator>Marco Hoogesteger</dc:creator>
  <cp:lastModifiedBy>Martijn Crombeen</cp:lastModifiedBy>
  <cp:revision>154</cp:revision>
  <dcterms:created xsi:type="dcterms:W3CDTF">2020-10-21T09:25:16Z</dcterms:created>
  <dcterms:modified xsi:type="dcterms:W3CDTF">2021-01-20T16:58:35Z</dcterms:modified>
</cp:coreProperties>
</file>